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82DD-92B1-4F75-A652-C52BC4E67FD0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6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546-608F-4ABD-AE06-C9E636FC37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64F2A-31CA-4820-A799-7B6C6B023BD7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0DDDB-B404-48C7-9F53-ADF6FB90DE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346D-A739-4CB6-8823-3086E655E964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4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DAD4-BA25-4B51-AF01-3CE3AF3029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79B1-133D-4443-8844-923622AB0089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5" name="Symbol zastępczy stopki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B71-064E-4B1F-B70F-77C22848A3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FF83-6E77-4041-B155-01CDAB539426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71456-179A-49F5-966F-6D4BCDDEAE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ABCB3-1741-4A86-9154-22C05BCA15D4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78C8D-DFFE-4F9D-A8EE-CD600C5F3E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1576-25EA-41F7-BA8B-C194BC0D2B0A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72FA-27CE-4980-B9D9-B2A75BC247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DDA4-C396-4D6A-80E3-A855166437FE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95E0-ACCD-4546-8CD2-FC8A399053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Symbol zastępczy tekstu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686EBD-DDA9-4BED-88F5-6B91E6247C70}" type="datetimeFigureOut">
              <a:rPr lang="pl-PL"/>
              <a:pPr>
                <a:defRPr/>
              </a:pPr>
              <a:t>10.12.2016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E76804-CB2A-48DE-A359-57B645CF43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5" r:id="rId2"/>
    <p:sldLayoutId id="2147483670" r:id="rId3"/>
    <p:sldLayoutId id="2147483669" r:id="rId4"/>
    <p:sldLayoutId id="2147483676" r:id="rId5"/>
    <p:sldLayoutId id="2147483672" r:id="rId6"/>
    <p:sldLayoutId id="2147483673" r:id="rId7"/>
    <p:sldLayoutId id="2147483674" r:id="rId8"/>
  </p:sldLayoutIdLst>
  <p:transition spd="slow"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3818260" y="1322363"/>
            <a:ext cx="3886200" cy="531490"/>
          </a:xfr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400" dirty="0" smtClean="0">
                <a:latin typeface="Adobe Devanagari" pitchFamily="18" charset="0"/>
                <a:cs typeface="Adobe Devanagari" pitchFamily="18" charset="0"/>
              </a:rPr>
              <a:t>Maria Pawlikowska-Jasnorzewska</a:t>
            </a:r>
            <a:endParaRPr lang="pl-PL" sz="2400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13314" name="pole tekstowe 3"/>
          <p:cNvSpPr txBox="1">
            <a:spLocks noChangeArrowheads="1"/>
          </p:cNvSpPr>
          <p:nvPr/>
        </p:nvSpPr>
        <p:spPr bwMode="auto">
          <a:xfrm>
            <a:off x="3779838" y="2997200"/>
            <a:ext cx="48910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Geboren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; 24.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November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 1891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in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Krakau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Gestorben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; 9 Juli 1945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in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 Manchester </a:t>
            </a:r>
          </a:p>
          <a:p>
            <a:pPr>
              <a:buFont typeface="Arial" charset="0"/>
              <a:buChar char="•"/>
            </a:pP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Sie war </a:t>
            </a:r>
            <a:r>
              <a:rPr lang="pl-PL" sz="2400" dirty="0" err="1" smtClean="0">
                <a:latin typeface="Constantia" pitchFamily="18" charset="0"/>
                <a:ea typeface="Adobe Devanagari"/>
                <a:cs typeface="Adobe Devanagari"/>
              </a:rPr>
              <a:t>eine</a:t>
            </a:r>
            <a:r>
              <a:rPr lang="pl-PL" sz="2400" dirty="0" smtClean="0">
                <a:latin typeface="Constantia" pitchFamily="18" charset="0"/>
                <a:ea typeface="Adobe Devanagari"/>
                <a:cs typeface="Adobe Devanagari"/>
              </a:rPr>
              <a:t>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polnische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 </a:t>
            </a:r>
            <a:r>
              <a:rPr lang="pl-PL" sz="2400" dirty="0" err="1" smtClean="0">
                <a:latin typeface="Constantia" pitchFamily="18" charset="0"/>
                <a:ea typeface="Adobe Devanagari"/>
                <a:cs typeface="Adobe Devanagari"/>
              </a:rPr>
              <a:t>Dichterin</a:t>
            </a:r>
            <a:r>
              <a:rPr lang="pl-PL" sz="2400" dirty="0" smtClean="0">
                <a:latin typeface="Constantia" pitchFamily="18" charset="0"/>
                <a:ea typeface="Adobe Devanagari"/>
                <a:cs typeface="Adobe Devanagari"/>
              </a:rPr>
              <a:t> </a:t>
            </a:r>
            <a:r>
              <a:rPr lang="pl-PL" sz="2400" dirty="0" err="1">
                <a:latin typeface="Constantia" pitchFamily="18" charset="0"/>
                <a:ea typeface="Adobe Devanagari"/>
                <a:cs typeface="Adobe Devanagari"/>
              </a:rPr>
              <a:t>und</a:t>
            </a:r>
            <a:r>
              <a:rPr lang="pl-PL" sz="2400" dirty="0">
                <a:latin typeface="Constantia" pitchFamily="18" charset="0"/>
                <a:ea typeface="Adobe Devanagari"/>
                <a:cs typeface="Adobe Devanagari"/>
              </a:rPr>
              <a:t> </a:t>
            </a:r>
            <a:r>
              <a:rPr lang="pl-PL" sz="2400" dirty="0" err="1" smtClean="0">
                <a:latin typeface="Constantia" pitchFamily="18" charset="0"/>
                <a:ea typeface="Adobe Devanagari"/>
                <a:cs typeface="Adobe Devanagari"/>
              </a:rPr>
              <a:t>Dramatikerin</a:t>
            </a:r>
            <a:r>
              <a:rPr lang="pl-PL" sz="2400" dirty="0" smtClean="0">
                <a:latin typeface="Constantia" pitchFamily="18" charset="0"/>
                <a:ea typeface="Adobe Devanagari"/>
                <a:cs typeface="Adobe Devanagari"/>
              </a:rPr>
              <a:t>.</a:t>
            </a:r>
            <a:endParaRPr lang="pl-PL" sz="2400" dirty="0">
              <a:latin typeface="Constantia" pitchFamily="18" charset="0"/>
              <a:ea typeface="Adobe Devanagari"/>
              <a:cs typeface="Adobe Devanagari"/>
            </a:endParaRPr>
          </a:p>
        </p:txBody>
      </p:sp>
      <p:pic>
        <p:nvPicPr>
          <p:cNvPr id="1026" name="Picture 2" descr="C:\Users\artib_000\Desktop\15357075_394356450903265_1252816493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47" y="1479566"/>
            <a:ext cx="3088825" cy="3026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rostokąt 4"/>
          <p:cNvSpPr>
            <a:spLocks noChangeArrowheads="1"/>
          </p:cNvSpPr>
          <p:nvPr/>
        </p:nvSpPr>
        <p:spPr bwMode="auto">
          <a:xfrm>
            <a:off x="755650" y="476250"/>
            <a:ext cx="4465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Monotype Corsiva" pitchFamily="66" charset="0"/>
                <a:ea typeface="Adobe Devanagari"/>
                <a:cs typeface="Adobe Devanagari"/>
              </a:rPr>
              <a:t>Maria's  Gedichte</a:t>
            </a:r>
            <a:r>
              <a:rPr lang="pl-PL" sz="3200">
                <a:latin typeface="Adobe Devanagari"/>
                <a:ea typeface="Adobe Devanagari"/>
                <a:cs typeface="Adobe Devanagari"/>
              </a:rPr>
              <a:t>;</a:t>
            </a:r>
          </a:p>
        </p:txBody>
      </p:sp>
      <p:sp>
        <p:nvSpPr>
          <p:cNvPr id="14338" name="pole tekstowe 5"/>
          <p:cNvSpPr txBox="1">
            <a:spLocks noChangeArrowheads="1"/>
          </p:cNvSpPr>
          <p:nvPr/>
        </p:nvSpPr>
        <p:spPr bwMode="auto">
          <a:xfrm>
            <a:off x="611188" y="1341438"/>
            <a:ext cx="76327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Niebieskie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migdaly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- </a:t>
            </a:r>
            <a:r>
              <a:rPr lang="pl-PL" sz="2000" dirty="0" smtClean="0">
                <a:latin typeface="Monotype Corsiva" pitchFamily="66" charset="0"/>
              </a:rPr>
              <a:t>B</a:t>
            </a:r>
            <a:r>
              <a:rPr lang="de-DE" sz="2000" dirty="0" smtClean="0">
                <a:latin typeface="Monotype Corsiva" pitchFamily="66" charset="0"/>
              </a:rPr>
              <a:t>lau</a:t>
            </a:r>
            <a:r>
              <a:rPr lang="pl-PL" sz="2000" dirty="0" smtClean="0">
                <a:latin typeface="Monotype Corsiva" pitchFamily="66" charset="0"/>
              </a:rPr>
              <a:t>e</a:t>
            </a:r>
            <a:r>
              <a:rPr lang="de-DE" sz="2000" dirty="0" smtClean="0">
                <a:latin typeface="Monotype Corsiva" pitchFamily="66" charset="0"/>
              </a:rPr>
              <a:t> </a:t>
            </a:r>
            <a:r>
              <a:rPr lang="de-DE" sz="2000" dirty="0">
                <a:latin typeface="Monotype Corsiva" pitchFamily="66" charset="0"/>
              </a:rPr>
              <a:t>Mandeln</a:t>
            </a:r>
            <a:r>
              <a:rPr lang="pl-PL" sz="2000" dirty="0"/>
              <a:t> </a:t>
            </a: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Profil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bialej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damy - </a:t>
            </a:r>
            <a:r>
              <a:rPr lang="pl-PL" sz="2000" dirty="0">
                <a:latin typeface="Monotype Corsiva" pitchFamily="66" charset="0"/>
              </a:rPr>
              <a:t>Profil </a:t>
            </a:r>
            <a:r>
              <a:rPr lang="pl-PL" sz="2000" dirty="0" smtClean="0">
                <a:latin typeface="Monotype Corsiva" pitchFamily="66" charset="0"/>
              </a:rPr>
              <a:t>der </a:t>
            </a:r>
            <a:r>
              <a:rPr lang="pl-PL" sz="2000" dirty="0" err="1" smtClean="0">
                <a:latin typeface="Monotype Corsiva" pitchFamily="66" charset="0"/>
              </a:rPr>
              <a:t>weißen</a:t>
            </a:r>
            <a:r>
              <a:rPr lang="pl-PL" sz="2000" dirty="0" smtClean="0">
                <a:latin typeface="Monotype Corsiva" pitchFamily="66" charset="0"/>
              </a:rPr>
              <a:t> </a:t>
            </a:r>
            <a:r>
              <a:rPr lang="pl-PL" sz="2000" dirty="0">
                <a:latin typeface="Monotype Corsiva" pitchFamily="66" charset="0"/>
              </a:rPr>
              <a:t>Dame</a:t>
            </a:r>
            <a:r>
              <a:rPr lang="pl-PL" dirty="0"/>
              <a:t> </a:t>
            </a: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Surowy jedwab – </a:t>
            </a:r>
            <a:r>
              <a:rPr lang="pl-PL" sz="2000" dirty="0" err="1" smtClean="0">
                <a:latin typeface="Monotype Corsiva" pitchFamily="66" charset="0"/>
                <a:ea typeface="Adobe Devanagari"/>
                <a:cs typeface="Adobe Devanagari"/>
              </a:rPr>
              <a:t>Rohe</a:t>
            </a:r>
            <a:r>
              <a:rPr lang="pl-PL" sz="2000" dirty="0" smtClean="0">
                <a:latin typeface="Monotype Corsiva" pitchFamily="66" charset="0"/>
                <a:ea typeface="Adobe Devanagari"/>
                <a:cs typeface="Adobe Devanagari"/>
              </a:rPr>
              <a:t>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Seide</a:t>
            </a: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Cisza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lesna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-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Waldstille</a:t>
            </a: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Szkicownik poetycki </a:t>
            </a:r>
            <a:r>
              <a:rPr lang="pl-PL" sz="2000" dirty="0" smtClean="0">
                <a:latin typeface="Monotype Corsiva" pitchFamily="66" charset="0"/>
                <a:ea typeface="Adobe Devanagari"/>
                <a:cs typeface="Adobe Devanagari"/>
              </a:rPr>
              <a:t>– </a:t>
            </a:r>
            <a:r>
              <a:rPr lang="pl-PL" sz="2000" dirty="0" err="1" smtClean="0">
                <a:latin typeface="Monotype Corsiva" pitchFamily="66" charset="0"/>
              </a:rPr>
              <a:t>P</a:t>
            </a:r>
            <a:r>
              <a:rPr lang="pl-PL" sz="2000" dirty="0" err="1" smtClean="0">
                <a:latin typeface="Monotype Corsiva" pitchFamily="66" charset="0"/>
              </a:rPr>
              <a:t>oetische</a:t>
            </a:r>
            <a:r>
              <a:rPr lang="pl-PL" sz="2000" dirty="0" smtClean="0">
                <a:latin typeface="Monotype Corsiva" pitchFamily="66" charset="0"/>
              </a:rPr>
              <a:t> </a:t>
            </a:r>
            <a:r>
              <a:rPr lang="pl-PL" sz="2000" dirty="0" err="1" smtClean="0">
                <a:latin typeface="Monotype Corsiva" pitchFamily="66" charset="0"/>
              </a:rPr>
              <a:t>Skizzen</a:t>
            </a: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Róza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i lasy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plonace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- </a:t>
            </a:r>
            <a:r>
              <a:rPr lang="pl-PL" sz="2000" dirty="0" err="1" smtClean="0">
                <a:latin typeface="Monotype Corsiva" pitchFamily="66" charset="0"/>
              </a:rPr>
              <a:t>Rose</a:t>
            </a:r>
            <a:r>
              <a:rPr lang="pl-PL" sz="2000" dirty="0" smtClean="0">
                <a:latin typeface="Monotype Corsiva" pitchFamily="66" charset="0"/>
              </a:rPr>
              <a:t> </a:t>
            </a:r>
            <a:r>
              <a:rPr lang="pl-PL" sz="2000" dirty="0" err="1">
                <a:latin typeface="Monotype Corsiva" pitchFamily="66" charset="0"/>
              </a:rPr>
              <a:t>und</a:t>
            </a:r>
            <a:r>
              <a:rPr lang="pl-PL" sz="2000" dirty="0">
                <a:latin typeface="Monotype Corsiva" pitchFamily="66" charset="0"/>
              </a:rPr>
              <a:t> </a:t>
            </a:r>
            <a:r>
              <a:rPr lang="pl-PL" sz="2000" dirty="0" err="1">
                <a:latin typeface="Monotype Corsiva" pitchFamily="66" charset="0"/>
              </a:rPr>
              <a:t>brennende</a:t>
            </a:r>
            <a:r>
              <a:rPr lang="pl-PL" sz="2000" dirty="0">
                <a:latin typeface="Monotype Corsiva" pitchFamily="66" charset="0"/>
              </a:rPr>
              <a:t> </a:t>
            </a:r>
            <a:r>
              <a:rPr lang="pl-PL" sz="2000" dirty="0" err="1">
                <a:latin typeface="Monotype Corsiva" pitchFamily="66" charset="0"/>
              </a:rPr>
              <a:t>Wälder</a:t>
            </a:r>
            <a:r>
              <a:rPr lang="pl-PL" dirty="0"/>
              <a:t> </a:t>
            </a: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Spiaca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zaloga</a:t>
            </a: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 </a:t>
            </a:r>
            <a:r>
              <a:rPr lang="pl-PL" sz="2000" dirty="0" smtClean="0">
                <a:latin typeface="Monotype Corsiva" pitchFamily="66" charset="0"/>
                <a:ea typeface="Adobe Devanagari"/>
                <a:cs typeface="Adobe Devanagari"/>
              </a:rPr>
              <a:t>–</a:t>
            </a:r>
            <a:r>
              <a:rPr lang="pl-PL" sz="2000" dirty="0" err="1" smtClean="0">
                <a:latin typeface="Monotype Corsiva" pitchFamily="66" charset="0"/>
                <a:ea typeface="Adobe Devanagari"/>
                <a:cs typeface="Adobe Devanagari"/>
              </a:rPr>
              <a:t>Crew’s</a:t>
            </a:r>
            <a:r>
              <a:rPr lang="pl-PL" sz="2000" dirty="0" smtClean="0">
                <a:latin typeface="Monotype Corsiva" pitchFamily="66" charset="0"/>
                <a:ea typeface="Adobe Devanagari"/>
                <a:cs typeface="Adobe Devanagari"/>
              </a:rPr>
              <a:t> </a:t>
            </a:r>
            <a:r>
              <a:rPr lang="pl-PL" sz="2000" dirty="0" err="1">
                <a:latin typeface="Monotype Corsiva" pitchFamily="66" charset="0"/>
                <a:ea typeface="Adobe Devanagari"/>
                <a:cs typeface="Adobe Devanagari"/>
              </a:rPr>
              <a:t>Schlaf</a:t>
            </a: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None/>
            </a:pPr>
            <a:endParaRPr lang="pl-PL" sz="2000" dirty="0">
              <a:latin typeface="Monotype Corsiva" pitchFamily="66" charset="0"/>
              <a:ea typeface="Adobe Devanagari"/>
              <a:cs typeface="Adobe Devanagari"/>
            </a:endParaRPr>
          </a:p>
          <a:p>
            <a:pPr>
              <a:buFont typeface="Arial" charset="0"/>
              <a:buChar char="•"/>
            </a:pPr>
            <a:r>
              <a:rPr lang="pl-PL" sz="2000" dirty="0">
                <a:latin typeface="Monotype Corsiva" pitchFamily="66" charset="0"/>
                <a:ea typeface="Adobe Devanagari"/>
                <a:cs typeface="Adobe Devanagari"/>
              </a:rPr>
              <a:t>Egipska pszenica. Sztuka w 3 aktach - </a:t>
            </a:r>
            <a:r>
              <a:rPr lang="de-DE" sz="2000" dirty="0">
                <a:latin typeface="Monotype Corsiva" pitchFamily="66" charset="0"/>
              </a:rPr>
              <a:t>Ägyptische Weizen. Kunst in 3 Akten</a:t>
            </a:r>
            <a:endParaRPr lang="pl-PL" sz="2000" dirty="0">
              <a:latin typeface="Monotype Corsiva" pitchFamily="66" charset="0"/>
            </a:endParaRPr>
          </a:p>
        </p:txBody>
      </p:sp>
      <p:sp>
        <p:nvSpPr>
          <p:cNvPr id="14339" name="pole tekstowe 7"/>
          <p:cNvSpPr txBox="1">
            <a:spLocks noChangeArrowheads="1"/>
          </p:cNvSpPr>
          <p:nvPr/>
        </p:nvSpPr>
        <p:spPr bwMode="auto">
          <a:xfrm>
            <a:off x="3419475" y="5949950"/>
            <a:ext cx="426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>
                <a:latin typeface="Monotype Corsiva" pitchFamily="66" charset="0"/>
                <a:ea typeface="Adobe Devanagari"/>
                <a:cs typeface="Adobe Devanagari"/>
              </a:rPr>
              <a:t>Maria ist die Patronin unserer Schule</a:t>
            </a:r>
            <a:r>
              <a:rPr lang="pl-PL" sz="2400">
                <a:latin typeface="Franklin Gothic Book" pitchFamily="34" charset="0"/>
              </a:rPr>
              <a:t>.</a:t>
            </a:r>
          </a:p>
        </p:txBody>
      </p:sp>
      <p:sp>
        <p:nvSpPr>
          <p:cNvPr id="14340" name="pole tekstowe 8"/>
          <p:cNvSpPr txBox="1">
            <a:spLocks noChangeArrowheads="1"/>
          </p:cNvSpPr>
          <p:nvPr/>
        </p:nvSpPr>
        <p:spPr bwMode="auto">
          <a:xfrm>
            <a:off x="971550" y="3933825"/>
            <a:ext cx="52832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Adobe Devanagari"/>
                <a:ea typeface="Adobe Devanagari"/>
                <a:cs typeface="Adobe Devanagari"/>
              </a:rPr>
              <a:t/>
            </a:r>
            <a:br>
              <a:rPr lang="de-DE">
                <a:latin typeface="Adobe Devanagari"/>
                <a:ea typeface="Adobe Devanagari"/>
                <a:cs typeface="Adobe Devanagari"/>
              </a:rPr>
            </a:br>
            <a:r>
              <a:rPr lang="de-DE" sz="2000">
                <a:latin typeface="Adobe Devanagari"/>
                <a:ea typeface="Adobe Devanagari"/>
                <a:cs typeface="Adobe Devanagari"/>
              </a:rPr>
              <a:t>. </a:t>
            </a:r>
            <a:endParaRPr lang="pl-PL" sz="2000">
              <a:latin typeface="Adobe Devanagari"/>
              <a:ea typeface="Adobe Devanagari"/>
              <a:cs typeface="Adobe Devanagari"/>
            </a:endParaRPr>
          </a:p>
        </p:txBody>
      </p:sp>
      <p:pic>
        <p:nvPicPr>
          <p:cNvPr id="2050" name="Picture 2" descr="C:\Users\artib_000\Desktop\15435874_394356460903264_30037911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4020" y="1397100"/>
            <a:ext cx="2483768" cy="312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sz="2400" cap="none" smtClean="0">
                <a:effectLst/>
                <a:latin typeface="Forte" pitchFamily="66" charset="0"/>
              </a:rPr>
              <a:t>Einige von den schönsten Gedichten von Maria Pawlikowska-Jasnorzewska in der Übersetzung von Karl Dedecius:</a:t>
            </a:r>
            <a:r>
              <a:rPr lang="pl-PL" sz="3200" cap="none" smtClean="0">
                <a:effectLst/>
              </a:rPr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9608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>
                <a:latin typeface="Constantia" pitchFamily="18" charset="0"/>
              </a:rPr>
              <a:t>Liebe (II) </a:t>
            </a:r>
          </a:p>
          <a:p>
            <a:r>
              <a:rPr lang="pl-PL" sz="1400">
                <a:latin typeface="Constantia" pitchFamily="18" charset="0"/>
              </a:rPr>
              <a:t>„Immerzu sinnst du. Fern, im Entschweben.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Siehst durch das Fenster, traurig und starr…</a:t>
            </a:r>
          </a:p>
          <a:p>
            <a:r>
              <a:rPr lang="pl-PL" sz="1400">
                <a:latin typeface="Constantia" pitchFamily="18" charset="0"/>
              </a:rPr>
              <a:t>Liebst du mich nicht, mehr als dein Leben?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Du sagtest es doch - vor einem Jahr…</a:t>
            </a:r>
          </a:p>
          <a:p>
            <a:r>
              <a:rPr lang="pl-PL" sz="1400">
                <a:latin typeface="Constantia" pitchFamily="18" charset="0"/>
              </a:rPr>
              <a:t>Du lachst, doch dahinter ist etwas verborgen.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Du siehst den Himmel, die Wolkenschar…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Bin ich nicht Himmel, Abend und Morgen?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Du sagtest es doch - vor einem Jahr…‘’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5288" y="4005263"/>
            <a:ext cx="403225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/>
              <a:t/>
            </a:r>
            <a:br>
              <a:rPr lang="pl-PL"/>
            </a:br>
            <a:r>
              <a:rPr lang="pl-PL" sz="2400"/>
              <a:t>Nike</a:t>
            </a:r>
          </a:p>
          <a:p>
            <a:r>
              <a:rPr lang="pl-PL" sz="1400">
                <a:latin typeface="Constantia" pitchFamily="18" charset="0"/>
              </a:rPr>
              <a:t>Du bist wie Pariser Nike von Samothrake,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Du nicht gestillte Liebe.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Obwohl getötet, läufst du mit gleichem Eifer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Und streckst die abgeschnittenen Arme aus.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932363" y="1412875"/>
            <a:ext cx="33115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>
                <a:latin typeface="Constantia" pitchFamily="18" charset="0"/>
              </a:rPr>
              <a:t>Quelle I</a:t>
            </a:r>
          </a:p>
          <a:p>
            <a:r>
              <a:rPr lang="pl-PL" sz="1400">
                <a:latin typeface="Constantia" pitchFamily="18" charset="0"/>
              </a:rPr>
              <a:t>Dichterin, Selbstmörderin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mit aufgelösten Veilchenlocken,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steht am Wasser ...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„Sappho, was möchtest Du tun?”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- „Ich möchte das Meer auf meinen Kopf werfen,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damit niemand meine Träne sieht...”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932363" y="4292600"/>
            <a:ext cx="33115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400">
                <a:latin typeface="Constantia" pitchFamily="18" charset="0"/>
              </a:rPr>
              <a:t>Der Brief</a:t>
            </a:r>
          </a:p>
          <a:p>
            <a:r>
              <a:rPr lang="pl-PL" sz="1400">
                <a:latin typeface="Constantia" pitchFamily="18" charset="0"/>
              </a:rPr>
              <a:t>Jemand bekam einen Brief. Jemandem klopfte das Herz.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Er geht, ihn zu lesen, unter den Apfelbaum.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Er liest, fasst sich an den Hals </a:t>
            </a:r>
            <a:br>
              <a:rPr lang="pl-PL" sz="1400">
                <a:latin typeface="Constantia" pitchFamily="18" charset="0"/>
              </a:rPr>
            </a:br>
            <a:r>
              <a:rPr lang="pl-PL" sz="1400">
                <a:latin typeface="Constantia" pitchFamily="18" charset="0"/>
              </a:rPr>
              <a:t>und verliert den Boden, und versinkt in der Luft.</a:t>
            </a:r>
            <a:r>
              <a:rPr lang="pl-PL" sz="1400"/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59039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600">
                <a:latin typeface="Forte" pitchFamily="66" charset="0"/>
              </a:rPr>
              <a:t>Danke </a:t>
            </a:r>
            <a:r>
              <a:rPr lang="pl-PL" sz="9600">
                <a:latin typeface="Forte" pitchFamily="66" charset="0"/>
                <a:sym typeface="Wingdings" pitchFamily="2" charset="2"/>
              </a:rPr>
              <a:t></a:t>
            </a:r>
            <a:endParaRPr lang="pl-PL" sz="9600">
              <a:latin typeface="Forte" pitchFamily="66" charset="0"/>
            </a:endParaRPr>
          </a:p>
        </p:txBody>
      </p:sp>
      <p:pic>
        <p:nvPicPr>
          <p:cNvPr id="43014" name="Picture 6" descr="69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708275"/>
            <a:ext cx="3905250" cy="3889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</TotalTime>
  <Words>142</Words>
  <Application>Microsoft Office PowerPoint</Application>
  <PresentationFormat>Pokaz na ekranie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Wędrówka</vt:lpstr>
      <vt:lpstr>Maria Pawlikowska-Jasnorzewska</vt:lpstr>
      <vt:lpstr>Slajd 2</vt:lpstr>
      <vt:lpstr>Einige von den schönsten Gedichten von Maria Pawlikowska-Jasnorzewska in der Übersetzung von Karl Dedecius: 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Pawlikowska-Jasnorzewska</dc:title>
  <dc:creator>artibu@gmail.com</dc:creator>
  <cp:lastModifiedBy>Małgorzata Czech</cp:lastModifiedBy>
  <cp:revision>6</cp:revision>
  <dcterms:created xsi:type="dcterms:W3CDTF">2016-12-09T19:38:50Z</dcterms:created>
  <dcterms:modified xsi:type="dcterms:W3CDTF">2016-12-10T20:37:06Z</dcterms:modified>
</cp:coreProperties>
</file>